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74" r:id="rId6"/>
    <p:sldId id="273" r:id="rId7"/>
    <p:sldId id="281" r:id="rId8"/>
    <p:sldId id="277" r:id="rId9"/>
    <p:sldId id="282" r:id="rId10"/>
    <p:sldId id="288" r:id="rId11"/>
    <p:sldId id="275" r:id="rId12"/>
    <p:sldId id="287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D54532-5E3E-4342-8F19-BB48DC56DD75}">
          <p14:sldIdLst>
            <p14:sldId id="256"/>
            <p14:sldId id="274"/>
            <p14:sldId id="273"/>
            <p14:sldId id="281"/>
            <p14:sldId id="277"/>
            <p14:sldId id="282"/>
            <p14:sldId id="288"/>
            <p14:sldId id="275"/>
            <p14:sldId id="287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3769A-E6E0-B4C3-13C2-174C5E7756C3}" name="Fazeelat Bashir" initials="FB" userId="S::Fazeelat.Bashir@buckscc.gov.uk::ada82366-5052-4215-87a2-c5c29ff7f445" providerId="AD"/>
  <p188:author id="{3C1996AF-5FE1-D8D4-2A96-A058398343B7}" name="Tiffany Burch" initials="TB" userId="S::tburch@buckscc.gov.uk::6f354cbd-a0e4-4679-bd5a-047d6e22f8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D84"/>
    <a:srgbClr val="006AB4"/>
    <a:srgbClr val="9FC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C8D25-43DE-4A80-8CD4-741AF78319C7}" v="152" dt="2024-07-22T11:36:39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" autoAdjust="0"/>
    <p:restoredTop sz="97440" autoAdjust="0"/>
  </p:normalViewPr>
  <p:slideViewPr>
    <p:cSldViewPr snapToGrid="0">
      <p:cViewPr varScale="1">
        <p:scale>
          <a:sx n="56" d="100"/>
          <a:sy n="56" d="100"/>
        </p:scale>
        <p:origin x="19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1E73-92E7-4022-BDE9-12A7F1C97DB5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268A3-93E5-4A9F-8F96-E73387A0A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9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Your Thoughts survey responses:</a:t>
            </a:r>
          </a:p>
          <a:p>
            <a:r>
              <a:rPr lang="en-GB" dirty="0"/>
              <a:t>From February 2022 this survey was sent to clubs signed up to Smokefree Sidelines, and forwarded to their club members</a:t>
            </a:r>
          </a:p>
          <a:p>
            <a:endParaRPr lang="en-GB" dirty="0"/>
          </a:p>
          <a:p>
            <a:r>
              <a:rPr lang="en-GB" dirty="0"/>
              <a:t>Pre-assessment check responses from participating clubs:</a:t>
            </a:r>
          </a:p>
          <a:p>
            <a:r>
              <a:rPr lang="en-GB" dirty="0"/>
              <a:t>Upon signing up, each club was asked to complete a pre-evaluation checklist to establish their current smoking/vaping situation </a:t>
            </a:r>
          </a:p>
          <a:p>
            <a:endParaRPr lang="en-GB" dirty="0"/>
          </a:p>
          <a:p>
            <a:r>
              <a:rPr lang="en-GB" dirty="0"/>
              <a:t>Before and after images of/ information on smoking/ vaping debris from participating clubs:</a:t>
            </a:r>
          </a:p>
          <a:p>
            <a:r>
              <a:rPr lang="en-GB" dirty="0"/>
              <a:t>Upon signing up each club was asked to take smoking/ vaping related images, and again six months later to evaluate the visible impact of the campaign</a:t>
            </a:r>
          </a:p>
          <a:p>
            <a:endParaRPr lang="en-GB" dirty="0"/>
          </a:p>
          <a:p>
            <a:r>
              <a:rPr lang="en-GB" dirty="0"/>
              <a:t>Before and after images of/ information on ‘No-Smoking’ signage: </a:t>
            </a:r>
          </a:p>
          <a:p>
            <a:r>
              <a:rPr lang="en-GB" dirty="0"/>
              <a:t>Upon signing up each club was asked to take ‘No Smoking’ signage images, and again six months later to evaluate the visible impact of the campaign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268A3-93E5-4A9F-8F96-E73387A0A9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9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4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69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685908" y="1599416"/>
            <a:ext cx="7773646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3" name="Subtitle 2"/>
          <p:cNvSpPr txBox="1">
            <a:spLocks/>
          </p:cNvSpPr>
          <p:nvPr userDrawn="1"/>
        </p:nvSpPr>
        <p:spPr>
          <a:xfrm>
            <a:off x="1371819" y="2917558"/>
            <a:ext cx="6401826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Click to edit Master subtitle style</a:t>
            </a:r>
            <a:endParaRPr lang="en-GB" sz="2800"/>
          </a:p>
        </p:txBody>
      </p:sp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75" y="4772026"/>
            <a:ext cx="2133942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A3FF8B-3D7E-40A3-972F-2290F6E679E5}" type="datetimeFigureOut">
              <a:rPr lang="en-GB" sz="1800" smtClean="0"/>
              <a:pPr/>
              <a:t>08/08/2024</a:t>
            </a:fld>
            <a:endParaRPr lang="en-GB" sz="180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4251" y="4772026"/>
            <a:ext cx="2133942" cy="2741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0B5BB9-13EB-4BF4-AFFE-1FD7252BD932}" type="slidenum">
              <a:rPr lang="en-GB" sz="1800" smtClean="0"/>
              <a:pPr/>
              <a:t>‹#›</a:t>
            </a:fld>
            <a:endParaRPr lang="en-GB" sz="180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908" y="1599416"/>
            <a:ext cx="7773646" cy="1103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Click to edit Master title style</a:t>
            </a:r>
            <a:endParaRPr lang="en-GB" sz="440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371819" y="2917558"/>
            <a:ext cx="6401826" cy="131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Click to edit Master subtitle style</a:t>
            </a:r>
            <a:endParaRPr lang="en-GB" sz="320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57275" y="4772026"/>
            <a:ext cx="2133942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AC66C-F0BF-44A7-86C9-611CA48A43D7}" type="datetimeFigureOut">
              <a:rPr lang="en-GB" sz="1200" smtClean="0"/>
              <a:pPr/>
              <a:t>08/08/2024</a:t>
            </a:fld>
            <a:endParaRPr lang="en-GB" sz="120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554251" y="4772026"/>
            <a:ext cx="2133942" cy="274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AF9087-94BC-415C-8A96-1D40BD70811D}" type="slidenum">
              <a:rPr lang="en-GB" sz="1200" smtClean="0"/>
              <a:pPr/>
              <a:t>‹#›</a:t>
            </a:fld>
            <a:endParaRPr lang="en-GB" sz="120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" y="-1"/>
            <a:ext cx="9153139" cy="6863708"/>
          </a:xfrm>
          <a:prstGeom prst="rect">
            <a:avLst/>
          </a:prstGeom>
          <a:gradFill flip="none" rotWithShape="1">
            <a:gsLst>
              <a:gs pos="0">
                <a:srgbClr val="2C2D84"/>
              </a:gs>
              <a:gs pos="66000">
                <a:srgbClr val="2E83C5"/>
              </a:gs>
              <a:gs pos="100000">
                <a:srgbClr val="9FC63B"/>
              </a:gs>
              <a:gs pos="42000">
                <a:srgbClr val="006AB4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grpSp>
        <p:nvGrpSpPr>
          <p:cNvPr id="11" name="Group 10"/>
          <p:cNvGrpSpPr/>
          <p:nvPr userDrawn="1"/>
        </p:nvGrpSpPr>
        <p:grpSpPr>
          <a:xfrm flipH="1">
            <a:off x="0" y="3004706"/>
            <a:ext cx="9153138" cy="3853294"/>
            <a:chOff x="1" y="1725401"/>
            <a:chExt cx="12191996" cy="5132596"/>
          </a:xfrm>
        </p:grpSpPr>
        <p:sp>
          <p:nvSpPr>
            <p:cNvPr id="12" name="Google Shape;12;p2"/>
            <p:cNvSpPr/>
            <p:nvPr userDrawn="1"/>
          </p:nvSpPr>
          <p:spPr>
            <a:xfrm rot="10800000" flipH="1">
              <a:off x="1" y="1725401"/>
              <a:ext cx="2743198" cy="1645203"/>
            </a:xfrm>
            <a:custGeom>
              <a:avLst/>
              <a:gdLst/>
              <a:ahLst/>
              <a:cxnLst/>
              <a:rect l="l" t="t" r="r" b="b"/>
              <a:pathLst>
                <a:path w="642784" h="385464" extrusionOk="0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 userDrawn="1"/>
          </p:nvSpPr>
          <p:spPr>
            <a:xfrm rot="10800000" flipH="1">
              <a:off x="1727199" y="5517695"/>
              <a:ext cx="7600947" cy="1340302"/>
            </a:xfrm>
            <a:custGeom>
              <a:avLst/>
              <a:gdLst/>
              <a:ahLst/>
              <a:cxnLst/>
              <a:rect l="l" t="t" r="r" b="b"/>
              <a:pathLst>
                <a:path w="1781048" h="314027" extrusionOk="0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 userDrawn="1"/>
          </p:nvSpPr>
          <p:spPr>
            <a:xfrm rot="10800000" flipH="1">
              <a:off x="7753345" y="4255937"/>
              <a:ext cx="4438646" cy="1943757"/>
            </a:xfrm>
            <a:custGeom>
              <a:avLst/>
              <a:gdLst/>
              <a:ahLst/>
              <a:cxnLst/>
              <a:rect l="l" t="t" r="r" b="b"/>
              <a:pathLst>
                <a:path w="1040060" h="455414" extrusionOk="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;p2"/>
            <p:cNvSpPr/>
            <p:nvPr userDrawn="1"/>
          </p:nvSpPr>
          <p:spPr>
            <a:xfrm rot="10800000" flipH="1">
              <a:off x="10915648" y="2490041"/>
              <a:ext cx="1276349" cy="1384766"/>
            </a:xfrm>
            <a:custGeom>
              <a:avLst/>
              <a:gdLst/>
              <a:ahLst/>
              <a:cxnLst/>
              <a:rect l="l" t="t" r="r" b="b"/>
              <a:pathLst>
                <a:path w="299073" h="324445" extrusionOk="0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;p2"/>
            <p:cNvSpPr/>
            <p:nvPr userDrawn="1"/>
          </p:nvSpPr>
          <p:spPr>
            <a:xfrm rot="10800000" flipH="1">
              <a:off x="2730495" y="4531589"/>
              <a:ext cx="2381248" cy="1581685"/>
            </a:xfrm>
            <a:custGeom>
              <a:avLst/>
              <a:gdLst/>
              <a:ahLst/>
              <a:cxnLst/>
              <a:rect l="l" t="t" r="r" b="b"/>
              <a:pathLst>
                <a:path w="557972" h="370582" extrusionOk="0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;p2"/>
            <p:cNvSpPr/>
            <p:nvPr userDrawn="1"/>
          </p:nvSpPr>
          <p:spPr>
            <a:xfrm rot="10800000" flipH="1">
              <a:off x="11366499" y="3735061"/>
              <a:ext cx="825498" cy="1302188"/>
            </a:xfrm>
            <a:custGeom>
              <a:avLst/>
              <a:gdLst/>
              <a:ahLst/>
              <a:cxnLst/>
              <a:rect l="l" t="t" r="r" b="b"/>
              <a:pathLst>
                <a:path w="193430" h="305097" extrusionOk="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2"/>
          <a:stretch/>
        </p:blipFill>
        <p:spPr>
          <a:xfrm>
            <a:off x="513861" y="1"/>
            <a:ext cx="1427067" cy="18188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31521"/>
            <a:ext cx="3054043" cy="176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231262" y="6422073"/>
            <a:ext cx="8681485" cy="184297"/>
          </a:xfrm>
          <a:prstGeom prst="rect">
            <a:avLst/>
          </a:prstGeom>
          <a:gradFill>
            <a:gsLst>
              <a:gs pos="0">
                <a:srgbClr val="2C2D84"/>
              </a:gs>
              <a:gs pos="50000">
                <a:srgbClr val="006AB4"/>
              </a:gs>
              <a:gs pos="100000">
                <a:srgbClr val="9FC63B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7467" y="6110179"/>
            <a:ext cx="4396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  <a:latin typeface="+mn-lt"/>
              </a:rPr>
              <a:t>BUCKINGHAMSHIRE</a:t>
            </a:r>
            <a:r>
              <a:rPr lang="en-GB" sz="1200" baseline="0" dirty="0">
                <a:solidFill>
                  <a:schemeClr val="tx1"/>
                </a:solidFill>
                <a:latin typeface="+mn-lt"/>
              </a:rPr>
              <a:t> COUNCIL</a:t>
            </a:r>
            <a:endParaRPr lang="en-GB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11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295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24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9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5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5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8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B87-3049-4CCA-8D28-C8F0F29ED1B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811E-14ED-4629-90CC-79E112007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2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ctrTitle" idx="4294967295"/>
          </p:nvPr>
        </p:nvSpPr>
        <p:spPr>
          <a:xfrm>
            <a:off x="446917" y="1504199"/>
            <a:ext cx="834312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>
                <a:solidFill>
                  <a:schemeClr val="bg2"/>
                </a:solidFill>
              </a:rPr>
              <a:t>Smokefree Sidelines Campaign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446918" y="3983874"/>
            <a:ext cx="7888288" cy="14557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>
              <a:solidFill>
                <a:schemeClr val="bg2"/>
              </a:solidFill>
            </a:endParaRPr>
          </a:p>
          <a:p>
            <a:r>
              <a:rPr lang="en-GB" b="1" dirty="0">
                <a:solidFill>
                  <a:schemeClr val="bg2"/>
                </a:solidFill>
              </a:rPr>
              <a:t>Public Heath Team, Buckinghamshire Council</a:t>
            </a:r>
          </a:p>
          <a:p>
            <a:r>
              <a:rPr lang="en-GB" dirty="0">
                <a:solidFill>
                  <a:schemeClr val="bg2"/>
                </a:solidFill>
              </a:rPr>
              <a:t>Nicola.Coote@buckinghamshire.gov.uk</a:t>
            </a:r>
          </a:p>
          <a:p>
            <a:endParaRPr lang="en-GB" b="1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90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8E7CB-5738-F288-8E72-B60CE09C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F108-66AC-0679-C331-1742568F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Only 3 out of 97 respondents </a:t>
            </a:r>
            <a:r>
              <a:rPr lang="en-GB" sz="2400" dirty="0"/>
              <a:t>to the Buckinghamshire Council ‘Your Thoughts’ survey (taken between February 2022 and February 2023) believed smoking at football club sidelines when children and young people played or trained was acceptable.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Yet </a:t>
            </a:r>
            <a:r>
              <a:rPr lang="en-GB" sz="2400" b="1" dirty="0"/>
              <a:t>25 respondents </a:t>
            </a:r>
            <a:r>
              <a:rPr lang="en-GB" sz="2400" dirty="0"/>
              <a:t>saw parents/supporters smoking at the sidelines of matches occasionally or more. 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30BF16-A38A-7FB3-391B-1C9CE1015D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06" y="5005360"/>
            <a:ext cx="4624387" cy="7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2397-7FC5-4125-8424-FFD4966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30827"/>
          </a:xfrm>
        </p:spPr>
        <p:txBody>
          <a:bodyPr/>
          <a:lstStyle/>
          <a:p>
            <a:r>
              <a:rPr lang="en-GB" dirty="0"/>
              <a:t>What is Smokefree Sidelines?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60BB80DC-7A57-45AA-8FD1-2B62840735E7}"/>
              </a:ext>
            </a:extLst>
          </p:cNvPr>
          <p:cNvSpPr/>
          <p:nvPr/>
        </p:nvSpPr>
        <p:spPr>
          <a:xfrm>
            <a:off x="4011515" y="2578291"/>
            <a:ext cx="1280160" cy="1280160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7353D46-3F0F-44C3-99A5-8483CC835A86}"/>
              </a:ext>
            </a:extLst>
          </p:cNvPr>
          <p:cNvSpPr/>
          <p:nvPr/>
        </p:nvSpPr>
        <p:spPr>
          <a:xfrm>
            <a:off x="4016416" y="3860991"/>
            <a:ext cx="1280160" cy="128016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8B0EE0F9-C81E-4309-89C4-2A098B85921F}"/>
              </a:ext>
            </a:extLst>
          </p:cNvPr>
          <p:cNvSpPr/>
          <p:nvPr/>
        </p:nvSpPr>
        <p:spPr>
          <a:xfrm>
            <a:off x="4657131" y="3219641"/>
            <a:ext cx="1280160" cy="1280160"/>
          </a:xfrm>
          <a:prstGeom prst="diamon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6ED4A0D0-2E48-4267-81C4-323CE61DF0CB}"/>
              </a:ext>
            </a:extLst>
          </p:cNvPr>
          <p:cNvSpPr/>
          <p:nvPr/>
        </p:nvSpPr>
        <p:spPr>
          <a:xfrm>
            <a:off x="3376336" y="3219641"/>
            <a:ext cx="1280160" cy="1280160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E4EFA1-35CD-436E-B5B0-60C7130BA04D}"/>
              </a:ext>
            </a:extLst>
          </p:cNvPr>
          <p:cNvCxnSpPr/>
          <p:nvPr/>
        </p:nvCxnSpPr>
        <p:spPr>
          <a:xfrm rot="5400000">
            <a:off x="3244891" y="2363979"/>
            <a:ext cx="2895600" cy="28956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3FD0E0-4375-4CF4-B41C-E08E9DFDC8AF}"/>
              </a:ext>
            </a:extLst>
          </p:cNvPr>
          <p:cNvCxnSpPr/>
          <p:nvPr/>
        </p:nvCxnSpPr>
        <p:spPr>
          <a:xfrm>
            <a:off x="3168691" y="2359216"/>
            <a:ext cx="2895600" cy="28956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B7618-59DF-489F-8650-E483AB833995}"/>
              </a:ext>
            </a:extLst>
          </p:cNvPr>
          <p:cNvGrpSpPr/>
          <p:nvPr/>
        </p:nvGrpSpPr>
        <p:grpSpPr>
          <a:xfrm>
            <a:off x="4492673" y="3030472"/>
            <a:ext cx="314510" cy="400110"/>
            <a:chOff x="2004366" y="2527946"/>
            <a:chExt cx="314510" cy="40011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34BB447-B267-418D-B354-463541103697}"/>
                </a:ext>
              </a:extLst>
            </p:cNvPr>
            <p:cNvSpPr/>
            <p:nvPr/>
          </p:nvSpPr>
          <p:spPr>
            <a:xfrm>
              <a:off x="2009106" y="2573982"/>
              <a:ext cx="304800" cy="304800"/>
            </a:xfrm>
            <a:prstGeom prst="ellipse">
              <a:avLst/>
            </a:pr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A4C7A0-ADE5-4B0C-AABF-86C15B60CBA6}"/>
                </a:ext>
              </a:extLst>
            </p:cNvPr>
            <p:cNvSpPr txBox="1"/>
            <p:nvPr/>
          </p:nvSpPr>
          <p:spPr>
            <a:xfrm>
              <a:off x="2004366" y="2527946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D46DFE-51B3-4D06-A244-80558F7607FA}"/>
              </a:ext>
            </a:extLst>
          </p:cNvPr>
          <p:cNvGrpSpPr/>
          <p:nvPr/>
        </p:nvGrpSpPr>
        <p:grpSpPr>
          <a:xfrm>
            <a:off x="5149077" y="3644204"/>
            <a:ext cx="315639" cy="400110"/>
            <a:chOff x="1593404" y="3355453"/>
            <a:chExt cx="315639" cy="4001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BCF979C-534E-4E68-8A7A-F50361413AC0}"/>
                </a:ext>
              </a:extLst>
            </p:cNvPr>
            <p:cNvSpPr/>
            <p:nvPr/>
          </p:nvSpPr>
          <p:spPr>
            <a:xfrm>
              <a:off x="1593404" y="3411438"/>
              <a:ext cx="304800" cy="3048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A090CE-F340-44A7-A32E-C71DE8EE20DC}"/>
                </a:ext>
              </a:extLst>
            </p:cNvPr>
            <p:cNvSpPr txBox="1"/>
            <p:nvPr/>
          </p:nvSpPr>
          <p:spPr>
            <a:xfrm>
              <a:off x="1594533" y="335545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D44D14C-2D7A-4C58-B395-CD53FD9996AC}"/>
              </a:ext>
            </a:extLst>
          </p:cNvPr>
          <p:cNvGrpSpPr/>
          <p:nvPr/>
        </p:nvGrpSpPr>
        <p:grpSpPr>
          <a:xfrm>
            <a:off x="4510788" y="4300423"/>
            <a:ext cx="315562" cy="400110"/>
            <a:chOff x="1028700" y="2447679"/>
            <a:chExt cx="315562" cy="40011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54952B3-57C5-4A08-BC81-2E9908497304}"/>
                </a:ext>
              </a:extLst>
            </p:cNvPr>
            <p:cNvSpPr/>
            <p:nvPr/>
          </p:nvSpPr>
          <p:spPr>
            <a:xfrm>
              <a:off x="1028700" y="2497038"/>
              <a:ext cx="304800" cy="304800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BD0DCB-E631-4FF3-B833-61E8BE8E3AD2}"/>
                </a:ext>
              </a:extLst>
            </p:cNvPr>
            <p:cNvSpPr txBox="1"/>
            <p:nvPr/>
          </p:nvSpPr>
          <p:spPr>
            <a:xfrm>
              <a:off x="1029752" y="244767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F346157B-30EC-4F98-BF51-821FD96320BD}"/>
              </a:ext>
            </a:extLst>
          </p:cNvPr>
          <p:cNvSpPr/>
          <p:nvPr/>
        </p:nvSpPr>
        <p:spPr>
          <a:xfrm>
            <a:off x="3865798" y="3700049"/>
            <a:ext cx="281631" cy="297708"/>
          </a:xfrm>
          <a:prstGeom prst="ellipse">
            <a:avLst/>
          </a:prstGeom>
          <a:solidFill>
            <a:srgbClr val="006AB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9FF83-58EF-4B43-9C78-BAA41D4B72DD}"/>
              </a:ext>
            </a:extLst>
          </p:cNvPr>
          <p:cNvSpPr txBox="1"/>
          <p:nvPr/>
        </p:nvSpPr>
        <p:spPr>
          <a:xfrm>
            <a:off x="3697313" y="1379339"/>
            <a:ext cx="1905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Smokefree Sidelines is a collaboration between Buckinghamshire Public Health and the Bucks &amp; Berks Football Association (FA)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468216-BE4D-44EA-8AF1-25A72DEF432C}"/>
              </a:ext>
            </a:extLst>
          </p:cNvPr>
          <p:cNvSpPr txBox="1"/>
          <p:nvPr/>
        </p:nvSpPr>
        <p:spPr>
          <a:xfrm>
            <a:off x="1006361" y="2881604"/>
            <a:ext cx="190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Smokefree Sidelines is </a:t>
            </a:r>
            <a:r>
              <a:rPr lang="en-GB" sz="1200" b="1" dirty="0"/>
              <a:t>not about targeting smokers unfairly. </a:t>
            </a:r>
            <a:r>
              <a:rPr lang="en-GB" sz="1200" dirty="0"/>
              <a:t>It encourages smokers to either refrain from smoking during a match or to move away from the sidelines and smoke where they are not visible and children and young adults are not present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A9AB89-3729-4F11-AFA4-312C87EBE190}"/>
              </a:ext>
            </a:extLst>
          </p:cNvPr>
          <p:cNvSpPr txBox="1"/>
          <p:nvPr/>
        </p:nvSpPr>
        <p:spPr>
          <a:xfrm>
            <a:off x="6321621" y="2881603"/>
            <a:ext cx="190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It is a campaign which launched in January 2022, aiming to:</a:t>
            </a:r>
          </a:p>
          <a:p>
            <a:endParaRPr lang="en-GB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>
                <a:highlight>
                  <a:srgbClr val="00FFFF"/>
                </a:highlight>
              </a:rPr>
              <a:t>introduce a culture of smokefree sidelines across Buckinghamshire</a:t>
            </a:r>
          </a:p>
          <a:p>
            <a:endParaRPr lang="en-GB" sz="1200" dirty="0">
              <a:highlight>
                <a:srgbClr val="00FFFF"/>
              </a:highligh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>
                <a:highlight>
                  <a:srgbClr val="00FFFF"/>
                </a:highlight>
              </a:rPr>
              <a:t>encourage harm reduction to those exposed to smoking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99870F-DFDB-4DF9-BA6A-B3F641DAF101}"/>
              </a:ext>
            </a:extLst>
          </p:cNvPr>
          <p:cNvSpPr txBox="1"/>
          <p:nvPr/>
        </p:nvSpPr>
        <p:spPr>
          <a:xfrm>
            <a:off x="3710688" y="5415618"/>
            <a:ext cx="2226603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/>
              <a:t>It</a:t>
            </a:r>
            <a:r>
              <a:rPr lang="en-GB" sz="1200" dirty="0"/>
              <a:t> supports smokers to know where they can access help to quit smoking </a:t>
            </a:r>
          </a:p>
          <a:p>
            <a:pPr lvl="0"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0016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2397-7FC5-4125-8424-FFD49661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Smoking in Buckinghamshire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2C09D-D306-4453-A4BD-2116FE76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3009"/>
            <a:ext cx="3943350" cy="36312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GB" sz="7200" dirty="0"/>
              <a:t>Smoking is the biggest behavioural cause of </a:t>
            </a:r>
            <a:r>
              <a:rPr lang="en-GB" sz="7200" b="1" dirty="0">
                <a:solidFill>
                  <a:srgbClr val="0070C0"/>
                </a:solidFill>
              </a:rPr>
              <a:t>preventable illness and premature deaths</a:t>
            </a:r>
            <a:r>
              <a:rPr lang="en-GB" sz="7200" dirty="0"/>
              <a:t> in Buckinghamshire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GB" sz="7200" dirty="0"/>
              <a:t> It often starts as a childhood addiction - evidence has shown that most adult smokers started smoking at a young age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GB" sz="7200" dirty="0"/>
              <a:t>Children and young people are at risk if they are exposed to second-hand smoke and are most at risk of becoming smokers themselves if they grow up in communities where smoking is the norm </a:t>
            </a:r>
          </a:p>
          <a:p>
            <a:pPr marL="0" indent="0">
              <a:buNone/>
            </a:pPr>
            <a:endParaRPr lang="en-GB" sz="5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5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5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5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6" name="Picture 2" descr="10 Reasons Why Vaping is Good Alternative to Smoking (with video ...">
            <a:extLst>
              <a:ext uri="{FF2B5EF4-FFF2-40B4-BE49-F238E27FC236}">
                <a16:creationId xmlns:a16="http://schemas.microsoft.com/office/drawing/2014/main" id="{2526534C-FE81-4E46-B924-E728E38FA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51" y="2446246"/>
            <a:ext cx="3790030" cy="21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93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54E3-4836-590D-166B-57E7B86E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6" y="365126"/>
            <a:ext cx="7981094" cy="1325563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7CC154-76A2-DDD3-B4AA-0E3DC451F738}"/>
              </a:ext>
            </a:extLst>
          </p:cNvPr>
          <p:cNvSpPr/>
          <p:nvPr/>
        </p:nvSpPr>
        <p:spPr>
          <a:xfrm>
            <a:off x="979735" y="1949591"/>
            <a:ext cx="995421" cy="996696"/>
          </a:xfrm>
          <a:prstGeom prst="ellipse">
            <a:avLst/>
          </a:prstGeom>
          <a:solidFill>
            <a:srgbClr val="17649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70BD0-6EA8-C4D0-8AB3-21FEF51C6A82}"/>
              </a:ext>
            </a:extLst>
          </p:cNvPr>
          <p:cNvSpPr txBox="1"/>
          <p:nvPr/>
        </p:nvSpPr>
        <p:spPr>
          <a:xfrm>
            <a:off x="633359" y="3087622"/>
            <a:ext cx="1688170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Oxfordshire County Council sent a survey to local football clubs asking for views on smoking </a:t>
            </a:r>
            <a:r>
              <a:rPr lang="en-GB" sz="1200" b="1" kern="0" dirty="0">
                <a:solidFill>
                  <a:srgbClr val="262626"/>
                </a:solidFill>
              </a:rPr>
              <a:t>along football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 pitch sidelines, when children and young people were playing or training</a:t>
            </a:r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BF613BD2-D559-1C47-BF49-B34F4B1F3F1F}"/>
              </a:ext>
            </a:extLst>
          </p:cNvPr>
          <p:cNvSpPr/>
          <p:nvPr/>
        </p:nvSpPr>
        <p:spPr>
          <a:xfrm>
            <a:off x="2619984" y="2565737"/>
            <a:ext cx="1875236" cy="3759201"/>
          </a:xfrm>
          <a:prstGeom prst="flowChartDocumen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0407DD-3EEF-DC7B-8BC0-F77D5A356C80}"/>
              </a:ext>
            </a:extLst>
          </p:cNvPr>
          <p:cNvSpPr/>
          <p:nvPr/>
        </p:nvSpPr>
        <p:spPr>
          <a:xfrm>
            <a:off x="2994407" y="1949591"/>
            <a:ext cx="995421" cy="996696"/>
          </a:xfrm>
          <a:prstGeom prst="ellipse">
            <a:avLst/>
          </a:prstGeom>
          <a:solidFill>
            <a:srgbClr val="0187AC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821EA-3343-8BA0-6677-03D27467D06A}"/>
              </a:ext>
            </a:extLst>
          </p:cNvPr>
          <p:cNvSpPr txBox="1"/>
          <p:nvPr/>
        </p:nvSpPr>
        <p:spPr>
          <a:xfrm>
            <a:off x="2648031" y="3087622"/>
            <a:ext cx="1688170" cy="210519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86% of respondents found smoking at the sidelines when children and young people were playing or training to be unacceptable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Thus, Smokefree Sidelines in Oxfordshire was launched, and more than 30 clubs signed up</a:t>
            </a:r>
          </a:p>
        </p:txBody>
      </p:sp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9B98CC35-5E16-56C5-98DC-D331EDC20821}"/>
              </a:ext>
            </a:extLst>
          </p:cNvPr>
          <p:cNvSpPr/>
          <p:nvPr/>
        </p:nvSpPr>
        <p:spPr>
          <a:xfrm>
            <a:off x="4667656" y="2565737"/>
            <a:ext cx="1875236" cy="3759201"/>
          </a:xfrm>
          <a:prstGeom prst="flowChartDocumen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669494-2B41-5AC2-6779-579597CF484A}"/>
              </a:ext>
            </a:extLst>
          </p:cNvPr>
          <p:cNvSpPr/>
          <p:nvPr/>
        </p:nvSpPr>
        <p:spPr>
          <a:xfrm>
            <a:off x="5042079" y="1949591"/>
            <a:ext cx="995421" cy="996696"/>
          </a:xfrm>
          <a:prstGeom prst="ellipse">
            <a:avLst/>
          </a:prstGeom>
          <a:solidFill>
            <a:srgbClr val="1AA4BE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ACAE90-5528-3E3F-B06F-F51634764B81}"/>
              </a:ext>
            </a:extLst>
          </p:cNvPr>
          <p:cNvSpPr txBox="1"/>
          <p:nvPr/>
        </p:nvSpPr>
        <p:spPr>
          <a:xfrm>
            <a:off x="4695703" y="3087622"/>
            <a:ext cx="1688170" cy="31023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Buckinghamshire Council launched a similar survey and</a:t>
            </a:r>
            <a:r>
              <a:rPr lang="en-GB" sz="1200" b="1" kern="0" dirty="0">
                <a:solidFill>
                  <a:srgbClr val="262626"/>
                </a:solidFill>
              </a:rPr>
              <a:t> found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0" dirty="0">
              <a:solidFill>
                <a:srgbClr val="262626">
                  <a:lumMod val="75000"/>
                  <a:lumOff val="25000"/>
                </a:srgbClr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92% (89</a:t>
            </a:r>
            <a:r>
              <a:rPr kumimoji="0" lang="en-GB" sz="1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out of 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97 respondents) believed that smoking at the sidelines was unacceptable</a:t>
            </a:r>
            <a:endParaRPr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0" dirty="0">
              <a:solidFill>
                <a:srgbClr val="262626">
                  <a:lumMod val="75000"/>
                  <a:lumOff val="25000"/>
                </a:srgbClr>
              </a:solidFill>
            </a:endParaRPr>
          </a:p>
          <a:p>
            <a:pPr marL="171450" indent="-171450" defTabSz="9144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1200" b="1" kern="0" dirty="0"/>
              <a:t>87% supported the idea of a campaign to encourage adults to not smoke/vape in public where they are visible to children</a:t>
            </a:r>
            <a:endParaRPr lang="en-GB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F3FAFE30-215A-AB53-176A-F63CB93A4629}"/>
              </a:ext>
            </a:extLst>
          </p:cNvPr>
          <p:cNvSpPr/>
          <p:nvPr/>
        </p:nvSpPr>
        <p:spPr>
          <a:xfrm>
            <a:off x="6640114" y="2306165"/>
            <a:ext cx="1875236" cy="2065845"/>
          </a:xfrm>
          <a:prstGeom prst="flowChartDocumen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60BF49-7735-D980-F73E-E63F5AD923A0}"/>
              </a:ext>
            </a:extLst>
          </p:cNvPr>
          <p:cNvSpPr/>
          <p:nvPr/>
        </p:nvSpPr>
        <p:spPr>
          <a:xfrm>
            <a:off x="7080023" y="1949591"/>
            <a:ext cx="995421" cy="996696"/>
          </a:xfrm>
          <a:prstGeom prst="ellipse">
            <a:avLst/>
          </a:prstGeom>
          <a:solidFill>
            <a:srgbClr val="52C3C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8A9781-9A00-5036-EC60-5A3176B25212}"/>
              </a:ext>
            </a:extLst>
          </p:cNvPr>
          <p:cNvSpPr txBox="1"/>
          <p:nvPr/>
        </p:nvSpPr>
        <p:spPr>
          <a:xfrm>
            <a:off x="6733647" y="3087622"/>
            <a:ext cx="1688170" cy="27330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en-GB" sz="1200" b="1" kern="0" dirty="0">
                <a:solidFill>
                  <a:srgbClr val="262626">
                    <a:lumMod val="75000"/>
                    <a:lumOff val="25000"/>
                  </a:srgbClr>
                </a:solidFill>
              </a:rPr>
              <a:t>The Buckinghamshire Smokefree Sidelines campaign was launched in February 2022</a:t>
            </a:r>
          </a:p>
          <a:p>
            <a:pPr lvl="0" defTabSz="914400">
              <a:spcBef>
                <a:spcPct val="20000"/>
              </a:spcBef>
              <a:defRPr/>
            </a:pPr>
            <a:endParaRPr lang="en-GB" sz="1200" b="1" kern="0" dirty="0">
              <a:solidFill>
                <a:srgbClr val="262626">
                  <a:lumMod val="75000"/>
                  <a:lumOff val="25000"/>
                </a:srgbClr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en-GB" sz="1200" b="1" kern="0" dirty="0">
                <a:solidFill>
                  <a:srgbClr val="262626">
                    <a:lumMod val="75000"/>
                    <a:lumOff val="25000"/>
                  </a:srgbClr>
                </a:solidFill>
              </a:rPr>
              <a:t>Since then, 17 clubs have signed up</a:t>
            </a:r>
          </a:p>
          <a:p>
            <a:pPr defTabSz="914400">
              <a:spcBef>
                <a:spcPct val="20000"/>
              </a:spcBef>
              <a:defRPr/>
            </a:pPr>
            <a:endParaRPr lang="en-GB" sz="1200" b="1" kern="0" dirty="0">
              <a:solidFill>
                <a:srgbClr val="262626">
                  <a:lumMod val="75000"/>
                  <a:lumOff val="25000"/>
                </a:srgbClr>
              </a:solidFill>
            </a:endParaRPr>
          </a:p>
          <a:p>
            <a:pPr defTabSz="914400">
              <a:spcBef>
                <a:spcPct val="20000"/>
              </a:spcBef>
              <a:defRPr/>
            </a:pPr>
            <a:r>
              <a:rPr lang="en-GB" sz="1200" b="1" kern="0" dirty="0">
                <a:solidFill>
                  <a:srgbClr val="262626">
                    <a:lumMod val="75000"/>
                    <a:lumOff val="25000"/>
                  </a:srgbClr>
                </a:solidFill>
              </a:rPr>
              <a:t>Council-owned pitches and playing fields are adding a smoke and vape-free condition to their booking forms by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80577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D6FE-FC0F-4702-BDBF-B35F31FD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clubs have joined to date? </a:t>
            </a:r>
          </a:p>
        </p:txBody>
      </p:sp>
      <p:sp>
        <p:nvSpPr>
          <p:cNvPr id="4" name="Rounded Rectangle 62">
            <a:extLst>
              <a:ext uri="{FF2B5EF4-FFF2-40B4-BE49-F238E27FC236}">
                <a16:creationId xmlns:a16="http://schemas.microsoft.com/office/drawing/2014/main" id="{66EE5BB4-762E-4818-8F0D-75F6489FBBA6}"/>
              </a:ext>
            </a:extLst>
          </p:cNvPr>
          <p:cNvSpPr/>
          <p:nvPr/>
        </p:nvSpPr>
        <p:spPr>
          <a:xfrm>
            <a:off x="628651" y="1690689"/>
            <a:ext cx="1358459" cy="1238826"/>
          </a:xfrm>
          <a:prstGeom prst="roundRect">
            <a:avLst>
              <a:gd name="adj" fmla="val 57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Flackwell Heath FC Minors</a:t>
            </a:r>
          </a:p>
        </p:txBody>
      </p:sp>
      <p:sp>
        <p:nvSpPr>
          <p:cNvPr id="7" name="Rounded Rectangle 75">
            <a:extLst>
              <a:ext uri="{FF2B5EF4-FFF2-40B4-BE49-F238E27FC236}">
                <a16:creationId xmlns:a16="http://schemas.microsoft.com/office/drawing/2014/main" id="{37177A9B-6D08-4E2A-95A1-3072BF67F1FE}"/>
              </a:ext>
            </a:extLst>
          </p:cNvPr>
          <p:cNvSpPr/>
          <p:nvPr/>
        </p:nvSpPr>
        <p:spPr>
          <a:xfrm rot="10800000" flipV="1">
            <a:off x="628650" y="3226829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Aylesbury United Juniors FC</a:t>
            </a:r>
          </a:p>
        </p:txBody>
      </p:sp>
      <p:sp>
        <p:nvSpPr>
          <p:cNvPr id="8" name="Rounded Rectangle 80">
            <a:extLst>
              <a:ext uri="{FF2B5EF4-FFF2-40B4-BE49-F238E27FC236}">
                <a16:creationId xmlns:a16="http://schemas.microsoft.com/office/drawing/2014/main" id="{37972724-A10E-475B-8823-A0A2A0C099D3}"/>
              </a:ext>
            </a:extLst>
          </p:cNvPr>
          <p:cNvSpPr/>
          <p:nvPr/>
        </p:nvSpPr>
        <p:spPr>
          <a:xfrm>
            <a:off x="1987108" y="1690689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Burnham Juniors FC</a:t>
            </a:r>
          </a:p>
        </p:txBody>
      </p:sp>
      <p:sp>
        <p:nvSpPr>
          <p:cNvPr id="12" name="Rounded Rectangle 90">
            <a:extLst>
              <a:ext uri="{FF2B5EF4-FFF2-40B4-BE49-F238E27FC236}">
                <a16:creationId xmlns:a16="http://schemas.microsoft.com/office/drawing/2014/main" id="{C1A81C55-EE99-4162-8BAB-F9F8D48BDD86}"/>
              </a:ext>
            </a:extLst>
          </p:cNvPr>
          <p:cNvSpPr/>
          <p:nvPr/>
        </p:nvSpPr>
        <p:spPr>
          <a:xfrm rot="10800000" flipV="1">
            <a:off x="3345565" y="3233697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Aston Clinton Colts JFC</a:t>
            </a:r>
          </a:p>
        </p:txBody>
      </p:sp>
      <p:sp>
        <p:nvSpPr>
          <p:cNvPr id="13" name="Rounded Rectangle 92">
            <a:extLst>
              <a:ext uri="{FF2B5EF4-FFF2-40B4-BE49-F238E27FC236}">
                <a16:creationId xmlns:a16="http://schemas.microsoft.com/office/drawing/2014/main" id="{8FFB4258-F53C-4596-B3D4-08748E3B2573}"/>
              </a:ext>
            </a:extLst>
          </p:cNvPr>
          <p:cNvSpPr/>
          <p:nvPr/>
        </p:nvSpPr>
        <p:spPr>
          <a:xfrm>
            <a:off x="4704024" y="1700913"/>
            <a:ext cx="1358459" cy="1238826"/>
          </a:xfrm>
          <a:prstGeom prst="roundRect">
            <a:avLst>
              <a:gd name="adj" fmla="val 575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Holy Trinity (Hazlemere) Junior FC</a:t>
            </a:r>
          </a:p>
        </p:txBody>
      </p:sp>
      <p:sp>
        <p:nvSpPr>
          <p:cNvPr id="16" name="Rounded Rectangle 102">
            <a:extLst>
              <a:ext uri="{FF2B5EF4-FFF2-40B4-BE49-F238E27FC236}">
                <a16:creationId xmlns:a16="http://schemas.microsoft.com/office/drawing/2014/main" id="{C161A384-7CE9-4263-BB28-F5ED6B39B8E2}"/>
              </a:ext>
            </a:extLst>
          </p:cNvPr>
          <p:cNvSpPr/>
          <p:nvPr/>
        </p:nvSpPr>
        <p:spPr>
          <a:xfrm rot="10800000" flipV="1">
            <a:off x="3345567" y="1690689"/>
            <a:ext cx="1358459" cy="1238826"/>
          </a:xfrm>
          <a:prstGeom prst="roundRect">
            <a:avLst>
              <a:gd name="adj" fmla="val 5754"/>
            </a:avLst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Holmer Green FC</a:t>
            </a:r>
          </a:p>
        </p:txBody>
      </p:sp>
      <p:sp>
        <p:nvSpPr>
          <p:cNvPr id="17" name="Rounded Rectangle 92">
            <a:extLst>
              <a:ext uri="{FF2B5EF4-FFF2-40B4-BE49-F238E27FC236}">
                <a16:creationId xmlns:a16="http://schemas.microsoft.com/office/drawing/2014/main" id="{3B925009-B4FB-443A-B3B3-824C48A1A487}"/>
              </a:ext>
            </a:extLst>
          </p:cNvPr>
          <p:cNvSpPr/>
          <p:nvPr/>
        </p:nvSpPr>
        <p:spPr>
          <a:xfrm>
            <a:off x="1987108" y="3223474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Wingrave Wasps Junior FC</a:t>
            </a:r>
          </a:p>
        </p:txBody>
      </p:sp>
      <p:sp>
        <p:nvSpPr>
          <p:cNvPr id="3" name="Rounded Rectangle 90">
            <a:extLst>
              <a:ext uri="{FF2B5EF4-FFF2-40B4-BE49-F238E27FC236}">
                <a16:creationId xmlns:a16="http://schemas.microsoft.com/office/drawing/2014/main" id="{62C9A7B4-5361-EDE0-DABF-90DF69ECA9D9}"/>
              </a:ext>
            </a:extLst>
          </p:cNvPr>
          <p:cNvSpPr/>
          <p:nvPr/>
        </p:nvSpPr>
        <p:spPr>
          <a:xfrm rot="10800000" flipV="1">
            <a:off x="4693816" y="3218363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Beaconsfield Town Youth FC</a:t>
            </a:r>
          </a:p>
        </p:txBody>
      </p:sp>
      <p:sp>
        <p:nvSpPr>
          <p:cNvPr id="11" name="Rounded Rectangle 80">
            <a:extLst>
              <a:ext uri="{FF2B5EF4-FFF2-40B4-BE49-F238E27FC236}">
                <a16:creationId xmlns:a16="http://schemas.microsoft.com/office/drawing/2014/main" id="{D09E9043-68CB-B8F5-1C24-150D553B62A6}"/>
              </a:ext>
            </a:extLst>
          </p:cNvPr>
          <p:cNvSpPr/>
          <p:nvPr/>
        </p:nvSpPr>
        <p:spPr>
          <a:xfrm>
            <a:off x="628649" y="4762969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Chalfont Saints FC</a:t>
            </a:r>
          </a:p>
        </p:txBody>
      </p:sp>
      <p:sp>
        <p:nvSpPr>
          <p:cNvPr id="18" name="Rounded Rectangle 92">
            <a:extLst>
              <a:ext uri="{FF2B5EF4-FFF2-40B4-BE49-F238E27FC236}">
                <a16:creationId xmlns:a16="http://schemas.microsoft.com/office/drawing/2014/main" id="{A5C0AAD1-D7E2-D716-03CB-B28F07B766D6}"/>
              </a:ext>
            </a:extLst>
          </p:cNvPr>
          <p:cNvSpPr/>
          <p:nvPr/>
        </p:nvSpPr>
        <p:spPr>
          <a:xfrm>
            <a:off x="3345564" y="4774879"/>
            <a:ext cx="1358459" cy="1238826"/>
          </a:xfrm>
          <a:prstGeom prst="roundRect">
            <a:avLst>
              <a:gd name="adj" fmla="val 575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Aylesbury Vale Dynamos</a:t>
            </a:r>
          </a:p>
        </p:txBody>
      </p:sp>
      <p:sp>
        <p:nvSpPr>
          <p:cNvPr id="19" name="Rounded Rectangle 62">
            <a:extLst>
              <a:ext uri="{FF2B5EF4-FFF2-40B4-BE49-F238E27FC236}">
                <a16:creationId xmlns:a16="http://schemas.microsoft.com/office/drawing/2014/main" id="{43A58675-11F3-9902-E391-D595E842CA33}"/>
              </a:ext>
            </a:extLst>
          </p:cNvPr>
          <p:cNvSpPr/>
          <p:nvPr/>
        </p:nvSpPr>
        <p:spPr>
          <a:xfrm>
            <a:off x="1987105" y="4762969"/>
            <a:ext cx="1358459" cy="1238826"/>
          </a:xfrm>
          <a:prstGeom prst="roundRect">
            <a:avLst>
              <a:gd name="adj" fmla="val 57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Gerrards Cross and Fulmer FC</a:t>
            </a:r>
          </a:p>
        </p:txBody>
      </p:sp>
      <p:sp>
        <p:nvSpPr>
          <p:cNvPr id="20" name="Rounded Rectangle 102">
            <a:extLst>
              <a:ext uri="{FF2B5EF4-FFF2-40B4-BE49-F238E27FC236}">
                <a16:creationId xmlns:a16="http://schemas.microsoft.com/office/drawing/2014/main" id="{DA1DD512-608C-C41B-772A-ECBA7D64607E}"/>
              </a:ext>
            </a:extLst>
          </p:cNvPr>
          <p:cNvSpPr/>
          <p:nvPr/>
        </p:nvSpPr>
        <p:spPr>
          <a:xfrm rot="10800000" flipV="1">
            <a:off x="4693812" y="4776566"/>
            <a:ext cx="1358459" cy="1238826"/>
          </a:xfrm>
          <a:prstGeom prst="roundRect">
            <a:avLst>
              <a:gd name="adj" fmla="val 5754"/>
            </a:avLst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Haddenham Youth FC</a:t>
            </a:r>
          </a:p>
        </p:txBody>
      </p:sp>
      <p:sp>
        <p:nvSpPr>
          <p:cNvPr id="5" name="Rounded Rectangle 90">
            <a:extLst>
              <a:ext uri="{FF2B5EF4-FFF2-40B4-BE49-F238E27FC236}">
                <a16:creationId xmlns:a16="http://schemas.microsoft.com/office/drawing/2014/main" id="{E62BDAD3-D20A-3D7A-337E-C834D73B1BBC}"/>
              </a:ext>
            </a:extLst>
          </p:cNvPr>
          <p:cNvSpPr/>
          <p:nvPr/>
        </p:nvSpPr>
        <p:spPr>
          <a:xfrm rot="10800000" flipV="1">
            <a:off x="6062481" y="1700913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Wendover Juniors FC</a:t>
            </a:r>
          </a:p>
        </p:txBody>
      </p:sp>
      <p:sp>
        <p:nvSpPr>
          <p:cNvPr id="6" name="Rounded Rectangle 102">
            <a:extLst>
              <a:ext uri="{FF2B5EF4-FFF2-40B4-BE49-F238E27FC236}">
                <a16:creationId xmlns:a16="http://schemas.microsoft.com/office/drawing/2014/main" id="{E8A130D6-34F3-9B5F-3844-2E41C0E8DD22}"/>
              </a:ext>
            </a:extLst>
          </p:cNvPr>
          <p:cNvSpPr/>
          <p:nvPr/>
        </p:nvSpPr>
        <p:spPr>
          <a:xfrm rot="10800000" flipV="1">
            <a:off x="6021635" y="3226829"/>
            <a:ext cx="1358459" cy="1238826"/>
          </a:xfrm>
          <a:prstGeom prst="roundRect">
            <a:avLst>
              <a:gd name="adj" fmla="val 5754"/>
            </a:avLst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Bourne End</a:t>
            </a:r>
          </a:p>
        </p:txBody>
      </p:sp>
      <p:sp>
        <p:nvSpPr>
          <p:cNvPr id="9" name="Rounded Rectangle 75">
            <a:extLst>
              <a:ext uri="{FF2B5EF4-FFF2-40B4-BE49-F238E27FC236}">
                <a16:creationId xmlns:a16="http://schemas.microsoft.com/office/drawing/2014/main" id="{6EBB59E2-8740-D3FA-BD80-B404CA83E1C0}"/>
              </a:ext>
            </a:extLst>
          </p:cNvPr>
          <p:cNvSpPr/>
          <p:nvPr/>
        </p:nvSpPr>
        <p:spPr>
          <a:xfrm rot="10800000" flipV="1">
            <a:off x="6042059" y="4769698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Risborough Rangers</a:t>
            </a:r>
            <a:endParaRPr lang="en-US" sz="1600" dirty="0"/>
          </a:p>
        </p:txBody>
      </p:sp>
      <p:sp>
        <p:nvSpPr>
          <p:cNvPr id="10" name="Rounded Rectangle 92">
            <a:extLst>
              <a:ext uri="{FF2B5EF4-FFF2-40B4-BE49-F238E27FC236}">
                <a16:creationId xmlns:a16="http://schemas.microsoft.com/office/drawing/2014/main" id="{6F747215-A392-5ED6-8E2A-F4F2B57A16B7}"/>
              </a:ext>
            </a:extLst>
          </p:cNvPr>
          <p:cNvSpPr/>
          <p:nvPr/>
        </p:nvSpPr>
        <p:spPr>
          <a:xfrm>
            <a:off x="7420938" y="1690689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Downley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id="{0E866684-1E70-C431-3D46-E5DF413571F1}"/>
              </a:ext>
            </a:extLst>
          </p:cNvPr>
          <p:cNvSpPr/>
          <p:nvPr/>
        </p:nvSpPr>
        <p:spPr>
          <a:xfrm>
            <a:off x="7353150" y="3233809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Rounded Rectangle 90">
            <a:extLst>
              <a:ext uri="{FF2B5EF4-FFF2-40B4-BE49-F238E27FC236}">
                <a16:creationId xmlns:a16="http://schemas.microsoft.com/office/drawing/2014/main" id="{1BAACCAF-D6A8-B502-AFF8-8F2EE615C05E}"/>
              </a:ext>
            </a:extLst>
          </p:cNvPr>
          <p:cNvSpPr/>
          <p:nvPr/>
        </p:nvSpPr>
        <p:spPr>
          <a:xfrm rot="10800000" flipV="1">
            <a:off x="7380094" y="4762969"/>
            <a:ext cx="1358459" cy="1238826"/>
          </a:xfrm>
          <a:prstGeom prst="roundRect">
            <a:avLst>
              <a:gd name="adj" fmla="val 5754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Penn and </a:t>
            </a:r>
            <a:r>
              <a:rPr lang="en-US" sz="1600" dirty="0" err="1"/>
              <a:t>Tylers</a:t>
            </a:r>
            <a:r>
              <a:rPr lang="en-US" sz="1600" dirty="0"/>
              <a:t> Green</a:t>
            </a:r>
          </a:p>
        </p:txBody>
      </p:sp>
    </p:spTree>
    <p:extLst>
      <p:ext uri="{BB962C8B-B14F-4D97-AF65-F5344CB8AC3E}">
        <p14:creationId xmlns:p14="http://schemas.microsoft.com/office/powerpoint/2010/main" val="24701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  <p:bldP spid="3" grpId="0" animBg="1"/>
      <p:bldP spid="11" grpId="0" animBg="1"/>
      <p:bldP spid="18" grpId="0" animBg="1"/>
      <p:bldP spid="19" grpId="0" animBg="1"/>
      <p:bldP spid="20" grpId="0" animBg="1"/>
      <p:bldP spid="5" grpId="0" animBg="1"/>
      <p:bldP spid="6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CB23-C8CC-161E-C9A4-D7D31169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038"/>
            <a:ext cx="7886700" cy="1325563"/>
          </a:xfrm>
        </p:spPr>
        <p:txBody>
          <a:bodyPr/>
          <a:lstStyle/>
          <a:p>
            <a:r>
              <a:rPr lang="en-GB" dirty="0"/>
              <a:t>Campaign photos</a:t>
            </a:r>
            <a:endParaRPr lang="en-US" dirty="0"/>
          </a:p>
        </p:txBody>
      </p:sp>
      <p:pic>
        <p:nvPicPr>
          <p:cNvPr id="10" name="Picture Placeholder 16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EBAD79FA-B800-3BFC-A2B3-129D4CF5C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5" r="21865"/>
          <a:stretch>
            <a:fillRect/>
          </a:stretch>
        </p:blipFill>
        <p:spPr>
          <a:xfrm>
            <a:off x="206404" y="2218219"/>
            <a:ext cx="2296225" cy="2421562"/>
          </a:xfrm>
          <a:prstGeom prst="ellipse">
            <a:avLst/>
          </a:prstGeom>
        </p:spPr>
      </p:pic>
      <p:pic>
        <p:nvPicPr>
          <p:cNvPr id="11" name="Picture Placeholder 1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50E7F24-4C5E-DEAA-DA17-F08D07FF2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6277"/>
          <a:stretch>
            <a:fillRect/>
          </a:stretch>
        </p:blipFill>
        <p:spPr>
          <a:xfrm>
            <a:off x="6641372" y="2218219"/>
            <a:ext cx="2296226" cy="2421562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8DDCA-26F3-E422-679E-6600142345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7" t="27360" r="310" b="15332"/>
          <a:stretch/>
        </p:blipFill>
        <p:spPr bwMode="auto">
          <a:xfrm>
            <a:off x="3104099" y="1427488"/>
            <a:ext cx="3022521" cy="200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41955213-74A6-B666-9F77-8B6B33508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46" y="4059148"/>
            <a:ext cx="2449625" cy="18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697A-125F-D89E-D9A1-01F9696A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Promotional materials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74A419B-3DCD-4EC0-57BD-9224165E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8930"/>
            <a:ext cx="7886700" cy="471803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To support your club to promote and share the Smokefree Sidelines messaging, we are providing each signed club a standard pack of promotional materials. This will include: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Posters (A4/A2)</a:t>
            </a:r>
          </a:p>
          <a:p>
            <a:pPr marL="0" indent="0">
              <a:buNone/>
            </a:pPr>
            <a:r>
              <a:rPr lang="en-GB" dirty="0"/>
              <a:t>    Barrier tape </a:t>
            </a:r>
          </a:p>
          <a:p>
            <a:pPr marL="0" indent="0">
              <a:buNone/>
            </a:pPr>
            <a:r>
              <a:rPr lang="en-GB" dirty="0"/>
              <a:t>    Flyers/postcards to hand out to parents on the sidelines        </a:t>
            </a:r>
          </a:p>
          <a:p>
            <a:pPr marL="0" indent="0">
              <a:buNone/>
            </a:pPr>
            <a:r>
              <a:rPr lang="en-GB" dirty="0"/>
              <a:t>    Selfie board for pictures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On request only: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 A-frame stand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 Vinyl banners for railings/fencing</a:t>
            </a:r>
          </a:p>
          <a:p>
            <a:endParaRPr lang="en-GB" dirty="0"/>
          </a:p>
        </p:txBody>
      </p:sp>
      <p:pic>
        <p:nvPicPr>
          <p:cNvPr id="40" name="Graphic 39" descr="Football ball with solid fill">
            <a:extLst>
              <a:ext uri="{FF2B5EF4-FFF2-40B4-BE49-F238E27FC236}">
                <a16:creationId xmlns:a16="http://schemas.microsoft.com/office/drawing/2014/main" id="{096E1B56-82D9-E780-D574-19205FFFF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306" y="4158622"/>
            <a:ext cx="383019" cy="383019"/>
          </a:xfrm>
          <a:prstGeom prst="rect">
            <a:avLst/>
          </a:prstGeom>
        </p:spPr>
      </p:pic>
      <p:pic>
        <p:nvPicPr>
          <p:cNvPr id="41" name="Graphic 40" descr="Football ball with solid fill">
            <a:extLst>
              <a:ext uri="{FF2B5EF4-FFF2-40B4-BE49-F238E27FC236}">
                <a16:creationId xmlns:a16="http://schemas.microsoft.com/office/drawing/2014/main" id="{F2DAB551-45B9-2DFA-DE94-2FA3989B2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85" y="3011725"/>
            <a:ext cx="383019" cy="383019"/>
          </a:xfrm>
          <a:prstGeom prst="rect">
            <a:avLst/>
          </a:prstGeom>
        </p:spPr>
      </p:pic>
      <p:pic>
        <p:nvPicPr>
          <p:cNvPr id="42" name="Graphic 41" descr="Football ball with solid fill">
            <a:extLst>
              <a:ext uri="{FF2B5EF4-FFF2-40B4-BE49-F238E27FC236}">
                <a16:creationId xmlns:a16="http://schemas.microsoft.com/office/drawing/2014/main" id="{DF23CAD3-D9D4-85B3-6730-5386B6F1F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84" y="3401495"/>
            <a:ext cx="383019" cy="383019"/>
          </a:xfrm>
          <a:prstGeom prst="rect">
            <a:avLst/>
          </a:prstGeom>
        </p:spPr>
      </p:pic>
      <p:pic>
        <p:nvPicPr>
          <p:cNvPr id="43" name="Graphic 42" descr="Football ball with solid fill">
            <a:extLst>
              <a:ext uri="{FF2B5EF4-FFF2-40B4-BE49-F238E27FC236}">
                <a16:creationId xmlns:a16="http://schemas.microsoft.com/office/drawing/2014/main" id="{63DF4075-EAAA-AD93-B92C-AF95C5EF55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307" y="3778618"/>
            <a:ext cx="383019" cy="38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3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E0E6-77D0-45BA-8F78-864D9C6A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7887"/>
          </a:xfrm>
        </p:spPr>
        <p:txBody>
          <a:bodyPr/>
          <a:lstStyle/>
          <a:p>
            <a:r>
              <a:rPr lang="en-GB" dirty="0"/>
              <a:t>Promotional material images</a:t>
            </a:r>
          </a:p>
        </p:txBody>
      </p:sp>
      <p:pic>
        <p:nvPicPr>
          <p:cNvPr id="4" name="Content Placeholder 3" descr="A green rectangular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1A4904B-1A97-4FDE-98D7-DD306FE6B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7" y="1434591"/>
            <a:ext cx="2093444" cy="146199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11AF334-79B5-A8E9-4AEE-E58332E861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03" y="5605157"/>
            <a:ext cx="4624387" cy="774564"/>
          </a:xfrm>
          <a:prstGeom prst="rect">
            <a:avLst/>
          </a:prstGeom>
        </p:spPr>
      </p:pic>
      <p:pic>
        <p:nvPicPr>
          <p:cNvPr id="5" name="Picture 4" descr="A picture containing text, screenshot, businesscard, clipart&#10;&#10;Description automatically generated">
            <a:extLst>
              <a:ext uri="{FF2B5EF4-FFF2-40B4-BE49-F238E27FC236}">
                <a16:creationId xmlns:a16="http://schemas.microsoft.com/office/drawing/2014/main" id="{49EEC276-DFED-1746-030C-9DFA617F94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73" y="3825485"/>
            <a:ext cx="3284529" cy="104675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90D4E2-C5CF-DFE3-5E40-05C289BB38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12" y="1072155"/>
            <a:ext cx="1726377" cy="2091230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836E81-5DF0-C31C-3F4A-2927BE0679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35" y="1114959"/>
            <a:ext cx="2739548" cy="22612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B4DEE-27B3-0609-3DF1-774D56A881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946" y="3023183"/>
            <a:ext cx="4139942" cy="26891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419641-AE30-CA50-27EE-413D2AB5D31F}"/>
              </a:ext>
            </a:extLst>
          </p:cNvPr>
          <p:cNvSpPr txBox="1"/>
          <p:nvPr/>
        </p:nvSpPr>
        <p:spPr>
          <a:xfrm>
            <a:off x="6955337" y="3169111"/>
            <a:ext cx="837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Selfie frame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EB5EC-38CC-02D9-B19C-1419ED3D5EA0}"/>
              </a:ext>
            </a:extLst>
          </p:cNvPr>
          <p:cNvSpPr txBox="1"/>
          <p:nvPr/>
        </p:nvSpPr>
        <p:spPr>
          <a:xfrm>
            <a:off x="4485490" y="3023183"/>
            <a:ext cx="541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T-shirt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D5D974-89C9-2DF2-143A-7B1C49A56F36}"/>
              </a:ext>
            </a:extLst>
          </p:cNvPr>
          <p:cNvSpPr txBox="1"/>
          <p:nvPr/>
        </p:nvSpPr>
        <p:spPr>
          <a:xfrm>
            <a:off x="6614298" y="4992477"/>
            <a:ext cx="837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PVC banner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54FFCB-F2DA-DD92-B7B2-26C63BF11E04}"/>
              </a:ext>
            </a:extLst>
          </p:cNvPr>
          <p:cNvSpPr txBox="1"/>
          <p:nvPr/>
        </p:nvSpPr>
        <p:spPr>
          <a:xfrm>
            <a:off x="1387737" y="2875050"/>
            <a:ext cx="837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136785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A8E7-D5E7-480F-AECD-11664830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measure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2A4A-541B-4B3C-8424-18C99BA0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115300" cy="4603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2C2D84"/>
                </a:solidFill>
              </a:rPr>
              <a:t>Your Thoughts survey </a:t>
            </a:r>
            <a:r>
              <a:rPr lang="en-GB" dirty="0"/>
              <a:t>responses</a:t>
            </a:r>
          </a:p>
          <a:p>
            <a:pPr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2C2D84"/>
                </a:solidFill>
              </a:rPr>
              <a:t>Pre-assessment checklist </a:t>
            </a:r>
            <a:r>
              <a:rPr lang="en-GB" dirty="0"/>
              <a:t>responses from participating clubs</a:t>
            </a:r>
          </a:p>
          <a:p>
            <a:pPr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2C2D84"/>
                </a:solidFill>
              </a:rPr>
              <a:t>Before and after </a:t>
            </a:r>
            <a:r>
              <a:rPr lang="en-GB" dirty="0"/>
              <a:t>images of/ information on smoking/ vaping debris from participating clubs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75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ckinghamshire-Council-standard-template.pptx" id="{6DBBCA43-1E78-44F7-B3F1-2DED6FDDB259}" vid="{2100AB8F-722E-42DD-8E30-DC69B8A196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f2c9f3f-dedb-48e8-aac4-f82382d508e5">
      <Terms xmlns="http://schemas.microsoft.com/office/infopath/2007/PartnerControls"/>
    </lcf76f155ced4ddcb4097134ff3c332f>
    <TaxCatchAll xmlns="fb35ffdb-3fb2-42b9-a6e0-9af898eb59b5" xsi:nil="true"/>
    <SharedWithUsers xmlns="fb35ffdb-3fb2-42b9-a6e0-9af898eb59b5">
      <UserInfo>
        <DisplayName>Emma Dillner</DisplayName>
        <AccountId>1105</AccountId>
        <AccountType/>
      </UserInfo>
      <UserInfo>
        <DisplayName>Tiffany Burch</DisplayName>
        <AccountId>1066</AccountId>
        <AccountType/>
      </UserInfo>
      <UserInfo>
        <DisplayName>Vanessa Albrecht</DisplayName>
        <AccountId>1336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90EDDFA04FAF4EB8DD15789048B4F5" ma:contentTypeVersion="15" ma:contentTypeDescription="Create a new document." ma:contentTypeScope="" ma:versionID="d9f4cf44ed1b09d2fdb6af16c31cab99">
  <xsd:schema xmlns:xsd="http://www.w3.org/2001/XMLSchema" xmlns:xs="http://www.w3.org/2001/XMLSchema" xmlns:p="http://schemas.microsoft.com/office/2006/metadata/properties" xmlns:ns2="9f2c9f3f-dedb-48e8-aac4-f82382d508e5" xmlns:ns3="fb35ffdb-3fb2-42b9-a6e0-9af898eb59b5" targetNamespace="http://schemas.microsoft.com/office/2006/metadata/properties" ma:root="true" ma:fieldsID="766b513268dbf17d1a2fa1b18ec78207" ns2:_="" ns3:_="">
    <xsd:import namespace="9f2c9f3f-dedb-48e8-aac4-f82382d508e5"/>
    <xsd:import namespace="fb35ffdb-3fb2-42b9-a6e0-9af898eb59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c9f3f-dedb-48e8-aac4-f82382d508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b4d032c-db19-4194-870d-d175fb5cbb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5ffdb-3fb2-42b9-a6e0-9af898eb59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8dc83e2-0664-4bbb-a737-7e504e8c9be2}" ma:internalName="TaxCatchAll" ma:showField="CatchAllData" ma:web="fb35ffdb-3fb2-42b9-a6e0-9af898eb59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F88CA-F47B-4594-9BFA-32F88271A7AE}">
  <ds:schemaRefs>
    <ds:schemaRef ds:uri="http://www.w3.org/XML/1998/namespace"/>
    <ds:schemaRef ds:uri="http://purl.org/dc/elements/1.1/"/>
    <ds:schemaRef ds:uri="http://schemas.microsoft.com/office/2006/documentManagement/types"/>
    <ds:schemaRef ds:uri="9f2c9f3f-dedb-48e8-aac4-f82382d508e5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b35ffdb-3fb2-42b9-a6e0-9af898eb59b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2E6F91-5C00-44AA-A375-CD3F22960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2c9f3f-dedb-48e8-aac4-f82382d508e5"/>
    <ds:schemaRef ds:uri="fb35ffdb-3fb2-42b9-a6e0-9af898eb59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C1CCC1-0BE5-4F98-9E88-901FB0D48F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Buckinghamshire-Council-standard-template</Template>
  <TotalTime>58329</TotalTime>
  <Words>742</Words>
  <Application>Microsoft Office PowerPoint</Application>
  <PresentationFormat>On-screen Show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Smokefree Sidelines Campaign</vt:lpstr>
      <vt:lpstr>What is Smokefree Sidelines?</vt:lpstr>
      <vt:lpstr>Smoking in Buckinghamshire</vt:lpstr>
      <vt:lpstr>Background</vt:lpstr>
      <vt:lpstr>Which clubs have joined to date? </vt:lpstr>
      <vt:lpstr>Campaign photos</vt:lpstr>
      <vt:lpstr>Promotional materials</vt:lpstr>
      <vt:lpstr>Promotional material images</vt:lpstr>
      <vt:lpstr>How do we measure impact?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Smokefree Sidelines  Your Thoughts Evaluations Survey</dc:title>
  <dc:creator>Rebecca Kineen</dc:creator>
  <cp:lastModifiedBy>Stephen Proffitt</cp:lastModifiedBy>
  <cp:revision>33</cp:revision>
  <dcterms:created xsi:type="dcterms:W3CDTF">2023-02-13T10:41:10Z</dcterms:created>
  <dcterms:modified xsi:type="dcterms:W3CDTF">2024-08-08T08:39:34Z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0x010100BD90EDDFA04FAF4EB8DD15789048B4F5</vt:lpwstr>
  </property>
  <property fmtid="{D5CDD505-2E9C-101B-9397-08002B2CF9AE}" pid="3" name="MediaServiceImageTags">
    <vt:lpwstr/>
  </property>
</Properties>
</file>